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1" r:id="rId5"/>
    <p:sldId id="27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80" r:id="rId19"/>
    <p:sldId id="270" r:id="rId20"/>
    <p:sldId id="271" r:id="rId21"/>
    <p:sldId id="272" r:id="rId22"/>
    <p:sldId id="273" r:id="rId23"/>
    <p:sldId id="282" r:id="rId24"/>
    <p:sldId id="274" r:id="rId25"/>
    <p:sldId id="275" r:id="rId26"/>
    <p:sldId id="276" r:id="rId27"/>
    <p:sldId id="277" r:id="rId28"/>
    <p:sldId id="27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7" d="100"/>
          <a:sy n="57" d="100"/>
        </p:scale>
        <p:origin x="15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034"/>
            <a:ext cx="9144000" cy="1017917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6.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Личность руководителя как субъекта управления организацией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473" y="1561382"/>
            <a:ext cx="8022566" cy="466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151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ПСИХОЛОГО-ПЕДАГОГИЧЕСКИЕ ХАРАКТЕРИСТИКИ РУКОВОДИТЕЛЯ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929640"/>
            <a:ext cx="7543800" cy="5928360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/>
              <a:t>Какие же </a:t>
            </a:r>
            <a:r>
              <a:rPr lang="ru-RU" sz="2400" b="1" dirty="0" smtClean="0"/>
              <a:t>характеристики выделяет  </a:t>
            </a:r>
            <a:r>
              <a:rPr lang="ru-RU" sz="2400" b="1" dirty="0"/>
              <a:t>В.М. </a:t>
            </a:r>
            <a:r>
              <a:rPr lang="ru-RU" sz="2400" b="1" dirty="0" smtClean="0"/>
              <a:t>Шекель:</a:t>
            </a:r>
            <a:endParaRPr lang="ru-RU" sz="2400" b="1" dirty="0"/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/>
              <a:t>коммуникабельность </a:t>
            </a:r>
            <a:r>
              <a:rPr lang="ru-RU" sz="2400" b="1" i="1" dirty="0"/>
              <a:t>— </a:t>
            </a:r>
            <a:r>
              <a:rPr lang="ru-RU" sz="2400" b="1" dirty="0"/>
              <a:t>умение быстро устанавливать контакт с людьми;</a:t>
            </a:r>
            <a:endParaRPr lang="ru-RU" sz="2400" b="1" dirty="0"/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 err="1"/>
              <a:t>эмпатичность</a:t>
            </a:r>
            <a:r>
              <a:rPr lang="ru-RU" sz="2400" b="1" i="1" dirty="0"/>
              <a:t> — </a:t>
            </a:r>
            <a:r>
              <a:rPr lang="ru-RU" sz="2400" b="1" dirty="0"/>
              <a:t>умение сопереживать, улавливать настроение людей, выявлять их установки и ожидания;</a:t>
            </a:r>
            <a:endParaRPr lang="ru-RU" sz="2400" b="1" dirty="0"/>
          </a:p>
          <a:p>
            <a:pPr hangingPunct="0"/>
            <a:r>
              <a:rPr lang="ru-RU" sz="2400" b="1" dirty="0"/>
              <a:t>*  </a:t>
            </a:r>
            <a:r>
              <a:rPr lang="ru-RU" sz="2400" b="1" i="1" u="sng" dirty="0"/>
              <a:t>способность к психоанализу, </a:t>
            </a:r>
            <a:r>
              <a:rPr lang="ru-RU" sz="2400" b="1" dirty="0"/>
              <a:t>то есть самоконтроль, самокритичность, самооценка своих поступков;</a:t>
            </a:r>
            <a:endParaRPr lang="ru-RU" sz="2400" b="1" dirty="0"/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 err="1"/>
              <a:t>стрессоустойчивостъ</a:t>
            </a:r>
            <a:r>
              <a:rPr lang="ru-RU" sz="2400" b="1" i="1" dirty="0"/>
              <a:t>, </a:t>
            </a:r>
            <a:r>
              <a:rPr lang="ru-RU" sz="2400" b="1" dirty="0"/>
              <a:t>то есть физическая тренированность, </a:t>
            </a:r>
            <a:r>
              <a:rPr lang="ru-RU" sz="2400" b="1" dirty="0" err="1"/>
              <a:t>самовнушаемость</a:t>
            </a:r>
            <a:r>
              <a:rPr lang="ru-RU" sz="2400" b="1" dirty="0"/>
              <a:t>, умение переключаться и управлять своими эмоциями.</a:t>
            </a:r>
            <a:endParaRPr lang="ru-RU" sz="2400" b="1" dirty="0"/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/>
              <a:t>красноречивость</a:t>
            </a:r>
            <a:r>
              <a:rPr lang="ru-RU" sz="2400" b="1" i="1" dirty="0"/>
              <a:t> — </a:t>
            </a:r>
            <a:r>
              <a:rPr lang="ru-RU" sz="2400" b="1" dirty="0"/>
              <a:t>умение в совершенстве владеть своим словом, то есть умение внушать и убеждать словом;</a:t>
            </a:r>
            <a:endParaRPr lang="ru-RU" sz="2400" b="1" dirty="0"/>
          </a:p>
          <a:p>
            <a:r>
              <a:rPr lang="ru-RU" sz="2400" b="1" dirty="0"/>
              <a:t>* </a:t>
            </a:r>
            <a:r>
              <a:rPr lang="ru-RU" sz="2400" b="1" i="1" u="sng" dirty="0"/>
              <a:t>визуальность </a:t>
            </a:r>
            <a:r>
              <a:rPr lang="ru-RU" sz="2400" b="1" dirty="0"/>
              <a:t>— внешняя привлекательность личности</a:t>
            </a:r>
            <a:endParaRPr lang="ru-RU" sz="2400" b="1" dirty="0"/>
          </a:p>
        </p:txBody>
      </p:sp>
      <p:pic>
        <p:nvPicPr>
          <p:cNvPr id="7170" name="Picture 2" descr="Картинки по запросу картинки руководителя организаци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640" y="929640"/>
            <a:ext cx="4404360" cy="560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8120"/>
            <a:ext cx="10515600" cy="5978843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ru-RU" sz="3300" b="1" i="1" u="sng" dirty="0" err="1"/>
              <a:t>Профессиограмма</a:t>
            </a:r>
            <a:r>
              <a:rPr lang="ru-RU" sz="3300" b="1" dirty="0"/>
              <a:t> руководителя, предложенная Л.В. </a:t>
            </a:r>
            <a:r>
              <a:rPr lang="ru-RU" sz="3300" b="1" dirty="0" err="1"/>
              <a:t>Фаткиным</a:t>
            </a:r>
            <a:r>
              <a:rPr lang="ru-RU" sz="3300" b="1" dirty="0"/>
              <a:t>, предусматривает системно-факторный подход</a:t>
            </a:r>
            <a:r>
              <a:rPr lang="ru-RU" sz="3300" b="1" dirty="0" smtClean="0"/>
              <a:t>.</a:t>
            </a:r>
            <a:endParaRPr lang="ru-RU" sz="3300" b="1" dirty="0" smtClean="0"/>
          </a:p>
          <a:p>
            <a:pPr hangingPunct="0"/>
            <a:r>
              <a:rPr lang="ru-RU" sz="3300" b="1" dirty="0" smtClean="0"/>
              <a:t>Он </a:t>
            </a:r>
            <a:r>
              <a:rPr lang="ru-RU" sz="3300" b="1" dirty="0"/>
              <a:t>сформулировал пять специфических интегральных факторов, объединяющих ряд дифференциальных качеств. К ним относятся:</a:t>
            </a:r>
            <a:endParaRPr lang="ru-RU" sz="3300" b="1" dirty="0"/>
          </a:p>
          <a:p>
            <a:pPr hangingPunct="0"/>
            <a:r>
              <a:rPr lang="ru-RU" sz="3300" b="1" dirty="0"/>
              <a:t>* </a:t>
            </a:r>
            <a:r>
              <a:rPr lang="ru-RU" sz="3300" b="1" i="1" u="sng" dirty="0"/>
              <a:t>адаптационная мобильность </a:t>
            </a:r>
            <a:r>
              <a:rPr lang="ru-RU" sz="3300" b="1" i="1" dirty="0"/>
              <a:t>— </a:t>
            </a:r>
            <a:r>
              <a:rPr lang="ru-RU" sz="3300" b="1" dirty="0"/>
              <a:t>фактор, определяющий роль и место личности в динамике межличностных взаимодействий в малых социальных группах — ее социометрический статус и позицию в функциональной структуре деловых отношений. Другими словами, адаптационная мобильность — это умение быстро находить свое место в том или ином коллективе, в той или иной ситуации, в той или иной системе взаимоотношений;</a:t>
            </a:r>
            <a:endParaRPr lang="ru-RU" sz="3300" b="1" dirty="0"/>
          </a:p>
          <a:p>
            <a:pPr hangingPunct="0"/>
            <a:r>
              <a:rPr lang="ru-RU" sz="3300" b="1" dirty="0"/>
              <a:t>* </a:t>
            </a:r>
            <a:r>
              <a:rPr lang="ru-RU" sz="3300" b="1" i="1" u="sng" dirty="0"/>
              <a:t>эмоциональное и деловое лидерство </a:t>
            </a:r>
            <a:r>
              <a:rPr lang="ru-RU" sz="3300" b="1" u="sng" dirty="0"/>
              <a:t>как по «вертикали», так и по «горизонтали» </a:t>
            </a:r>
            <a:r>
              <a:rPr lang="ru-RU" sz="3300" b="1" dirty="0"/>
              <a:t>в неформальных группах внутриорганизационной структуры и в неформальной группе своего подразделения при решении большинства проблемных ситуаций;</a:t>
            </a:r>
            <a:endParaRPr lang="ru-RU" sz="3300" b="1" dirty="0"/>
          </a:p>
          <a:p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98120" y="0"/>
            <a:ext cx="12390120" cy="7117080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dirty="0"/>
              <a:t>*  </a:t>
            </a:r>
            <a:r>
              <a:rPr lang="ru-RU" b="1" i="1" u="sng" dirty="0"/>
              <a:t>способность к интеграции социальных функций </a:t>
            </a:r>
            <a:r>
              <a:rPr lang="ru-RU" b="1" i="1" dirty="0"/>
              <a:t>(ролей) — </a:t>
            </a:r>
            <a:r>
              <a:rPr lang="ru-RU" b="1" dirty="0"/>
              <a:t>фактор, определяющий приспособление своего поведения под ролевые ожидания других участников социального контакта. </a:t>
            </a:r>
            <a:r>
              <a:rPr lang="ru-RU" b="1" dirty="0" smtClean="0"/>
              <a:t>Условием </a:t>
            </a:r>
            <a:r>
              <a:rPr lang="ru-RU" b="1" dirty="0"/>
              <a:t>успешного руководства является всесторонний учет руководителем ролевых ожиданий </a:t>
            </a:r>
            <a:r>
              <a:rPr lang="ru-RU" b="1" dirty="0" smtClean="0"/>
              <a:t>подчиненных. Способность </a:t>
            </a:r>
            <a:r>
              <a:rPr lang="ru-RU" b="1" dirty="0"/>
              <a:t>к интеграции социальных функций означает умение быть и неформальным эмоциональным лидером, и администратором, регламентированным должностными инструкциями, правовыми установками и неформальными нормами, сложившимися в данной организации;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u="sng" dirty="0"/>
              <a:t>контактность </a:t>
            </a:r>
            <a:r>
              <a:rPr lang="ru-RU" b="1" i="1" dirty="0"/>
              <a:t>— </a:t>
            </a:r>
            <a:r>
              <a:rPr lang="ru-RU" b="1" dirty="0"/>
              <a:t>способность к установлению позитивных социальных контактов. Этот интегральный фактор обусловлен такими социально-психологическими свойствами личности, как «открытый» характер в общении; стремление к информированности; высокий уровень притязаний и честолюбивое стремление к утверждению своей личности; способность устанавливать деловые связи, располагать людей к себе; умение взглянуть на конфликтную ситуацию глазами конфликтующих сторон; способность выслушивать и убеждать.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u="sng" dirty="0"/>
              <a:t>стрессоустойчивость </a:t>
            </a:r>
            <a:r>
              <a:rPr lang="ru-RU" b="1" u="sng" dirty="0"/>
              <a:t>в широком смысле слова, то есть интеллектуальная, волевая и эмоциональная стрессоустойчивость. </a:t>
            </a:r>
            <a:r>
              <a:rPr lang="ru-RU" b="1" dirty="0"/>
              <a:t>Управленческий труд отличает напряженное творчество, предъявляющее большие требования к волевым и эмоциональным регуляторным механизмам человеческой психики. 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" y="0"/>
            <a:ext cx="12283440" cy="704088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dirty="0" smtClean="0"/>
              <a:t>Р.Л. Кричевский выделяет следующие качества современного руководителя:</a:t>
            </a:r>
            <a:endParaRPr lang="ru-RU" b="1" dirty="0" smtClean="0"/>
          </a:p>
          <a:p>
            <a:pPr hangingPunct="0"/>
            <a:r>
              <a:rPr lang="ru-RU" b="1" dirty="0" smtClean="0"/>
              <a:t>* </a:t>
            </a:r>
            <a:r>
              <a:rPr lang="ru-RU" b="1" i="1" u="sng" dirty="0" smtClean="0"/>
              <a:t>высокий профессионализм. </a:t>
            </a:r>
            <a:r>
              <a:rPr lang="ru-RU" b="1" dirty="0" smtClean="0"/>
              <a:t>Каковы бы ни были организаторские качества руководителя, все-таки главным для него был и остается высокий профессионализм, знание сути и особенностей своей специальности. В этом — основа формирования и поддержания авторитета руководителя, от этого зависит качество выполнения порученных заданий;</a:t>
            </a:r>
            <a:endParaRPr lang="ru-RU" b="1" dirty="0" smtClean="0"/>
          </a:p>
          <a:p>
            <a:pPr hangingPunct="0"/>
            <a:r>
              <a:rPr lang="ru-RU" b="1" i="1" u="sng" dirty="0" smtClean="0"/>
              <a:t>Успех— это 10 % везения и 90 % потения.</a:t>
            </a:r>
            <a:endParaRPr lang="ru-RU" b="1" dirty="0" smtClean="0"/>
          </a:p>
          <a:p>
            <a:pPr hangingPunct="0"/>
            <a:r>
              <a:rPr lang="ru-RU" b="1" dirty="0" smtClean="0"/>
              <a:t>* </a:t>
            </a:r>
            <a:r>
              <a:rPr lang="ru-RU" b="1" i="1" dirty="0" smtClean="0"/>
              <a:t>ответственность и надежность. </a:t>
            </a:r>
            <a:endParaRPr lang="ru-RU" b="1" i="1" dirty="0" smtClean="0"/>
          </a:p>
          <a:p>
            <a:pPr hangingPunct="0"/>
            <a:r>
              <a:rPr lang="ru-RU" b="1" dirty="0" smtClean="0"/>
              <a:t>* </a:t>
            </a:r>
            <a:r>
              <a:rPr lang="ru-RU" b="1" i="1" u="sng" dirty="0" smtClean="0"/>
              <a:t>уверенность в себе, умение влиять на своих подчиненных. </a:t>
            </a:r>
            <a:r>
              <a:rPr lang="ru-RU" b="1" dirty="0" smtClean="0"/>
              <a:t>Успех управленческой деятельности руководителя во многом определяется именно этой чертой. </a:t>
            </a:r>
            <a:endParaRPr lang="ru-RU" b="1" dirty="0" smtClean="0"/>
          </a:p>
          <a:p>
            <a:pPr hangingPunct="0"/>
            <a:r>
              <a:rPr lang="ru-RU" b="1" dirty="0" smtClean="0"/>
              <a:t>Во-первых, потому, что в трудной ситуации на такого руководителя можно положиться. Тем самым создается соответствующий эмоциональный настой у подчиненных.</a:t>
            </a:r>
            <a:endParaRPr lang="ru-RU" b="1" dirty="0" smtClean="0"/>
          </a:p>
          <a:p>
            <a:pPr hangingPunct="0"/>
            <a:r>
              <a:rPr lang="ru-RU" b="1" dirty="0" smtClean="0"/>
              <a:t> Во-вторых, уверенность руководителя по закону психологического заражения передается подчиненным, и они действуют соответствующим образом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274320"/>
            <a:ext cx="12192000" cy="757428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* </a:t>
            </a:r>
            <a:r>
              <a:rPr lang="ru-RU" b="1" i="1" u="sng" dirty="0"/>
              <a:t>самостоятельность. </a:t>
            </a:r>
            <a:r>
              <a:rPr lang="ru-RU" b="1" dirty="0"/>
              <a:t>Главное, чтобы руководитель имел свою точку зрения на возникающие проблемы, свое профессиональное и человеческое лицо и поддерживал это в своих подчиненных. Как бы хороши ни были заместители и консультанты, какие бы советы ни получал руководитель от окружающих его людей, конкретное решение он должен принимать сам.</a:t>
            </a:r>
            <a:endParaRPr lang="ru-RU" b="1" dirty="0"/>
          </a:p>
          <a:p>
            <a:pPr hangingPunct="0"/>
            <a:r>
              <a:rPr lang="ru-RU" b="1" dirty="0" smtClean="0"/>
              <a:t>* </a:t>
            </a:r>
            <a:r>
              <a:rPr lang="ru-RU" b="1" i="1" u="sng" dirty="0"/>
              <a:t>способность к творческому решению </a:t>
            </a:r>
            <a:r>
              <a:rPr lang="ru-RU" b="1" i="1" dirty="0"/>
              <a:t>задач, </a:t>
            </a:r>
            <a:r>
              <a:rPr lang="ru-RU" b="1" dirty="0"/>
              <a:t>стремление к достижениям</a:t>
            </a:r>
            <a:r>
              <a:rPr lang="ru-RU" b="1" dirty="0" smtClean="0"/>
              <a:t>. Как </a:t>
            </a:r>
            <a:r>
              <a:rPr lang="ru-RU" b="1" dirty="0"/>
              <a:t>отмечал известный психолог Б.М. Теплов в работе «Ум полководца», у человека существуют как бы две разновидности интеллекта: теоретический и практический. Для руководителя большое значение имеет именно практический интеллект, то есть способность творчески решать ежедневные </a:t>
            </a:r>
            <a:r>
              <a:rPr lang="ru-RU" b="1" dirty="0" smtClean="0"/>
              <a:t>проблемы управленческой </a:t>
            </a:r>
            <a:r>
              <a:rPr lang="ru-RU" b="1" dirty="0"/>
              <a:t>деятельности. </a:t>
            </a:r>
            <a:endParaRPr lang="ru-RU" b="1" dirty="0" smtClean="0"/>
          </a:p>
          <a:p>
            <a:pPr algn="ctr" hangingPunct="0"/>
            <a:r>
              <a:rPr lang="ru-RU" b="1" u="sng" dirty="0" smtClean="0"/>
              <a:t>Представляет </a:t>
            </a:r>
            <a:r>
              <a:rPr lang="ru-RU" b="1" u="sng" dirty="0"/>
              <a:t>интерес проблема зависимости интеллекта руководителя и эффективность его деятельности.</a:t>
            </a:r>
            <a:endParaRPr lang="ru-RU" b="1" u="sng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7160"/>
            <a:ext cx="12527280" cy="672084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dirty="0"/>
              <a:t>Исследование Ф. Филлера и А. </a:t>
            </a:r>
            <a:r>
              <a:rPr lang="ru-RU" b="1" dirty="0" err="1"/>
              <a:t>Лейстера</a:t>
            </a:r>
            <a:r>
              <a:rPr lang="ru-RU" b="1" dirty="0"/>
              <a:t>, проведенное в воинских подразделениях армии США, подвели к следующим выводам: на эту зависимость влияют четыре промежуточных переменных (фактора):</a:t>
            </a:r>
            <a:endParaRPr lang="ru-RU" b="1" dirty="0"/>
          </a:p>
          <a:p>
            <a:pPr hangingPunct="0"/>
            <a:r>
              <a:rPr lang="ru-RU" b="1" dirty="0"/>
              <a:t>*  </a:t>
            </a:r>
            <a:r>
              <a:rPr lang="ru-RU" b="1" i="1" u="sng" dirty="0"/>
              <a:t>мотивация руководителя;</a:t>
            </a:r>
            <a:endParaRPr lang="ru-RU" b="1" i="1" u="sng" dirty="0"/>
          </a:p>
          <a:p>
            <a:pPr hangingPunct="0"/>
            <a:r>
              <a:rPr lang="ru-RU" b="1" i="1" u="sng" dirty="0"/>
              <a:t>*  опыт руководителя;</a:t>
            </a:r>
            <a:endParaRPr lang="ru-RU" b="1" i="1" u="sng" dirty="0"/>
          </a:p>
          <a:p>
            <a:pPr hangingPunct="0"/>
            <a:r>
              <a:rPr lang="ru-RU" b="1" i="1" u="sng" dirty="0"/>
              <a:t>*  отношения с вышестоящим командованием;</a:t>
            </a:r>
            <a:endParaRPr lang="ru-RU" b="1" i="1" u="sng" dirty="0"/>
          </a:p>
          <a:p>
            <a:pPr hangingPunct="0"/>
            <a:r>
              <a:rPr lang="ru-RU" b="1" i="1" u="sng" dirty="0"/>
              <a:t>*  отношения с подчиненными.</a:t>
            </a:r>
            <a:endParaRPr lang="ru-RU" b="1" i="1" u="sng" dirty="0"/>
          </a:p>
          <a:p>
            <a:r>
              <a:rPr lang="ru-RU" b="1" dirty="0"/>
              <a:t>Закономерность Филлера—</a:t>
            </a:r>
            <a:r>
              <a:rPr lang="ru-RU" b="1" dirty="0" err="1"/>
              <a:t>Лейстера</a:t>
            </a:r>
            <a:r>
              <a:rPr lang="ru-RU" b="1" dirty="0"/>
              <a:t> звучит так: </a:t>
            </a:r>
            <a:endParaRPr lang="ru-RU" b="1" dirty="0" smtClean="0"/>
          </a:p>
          <a:p>
            <a:r>
              <a:rPr lang="ru-RU" b="1" dirty="0" smtClean="0"/>
              <a:t>высокая </a:t>
            </a:r>
            <a:r>
              <a:rPr lang="ru-RU" b="1" dirty="0"/>
              <a:t>мотивация, значительный опыт руководителя, основательная поддержка со стороны подчиненных и благоприятные деловые отношения с вышестоящим руководством ведут к повышению влияния интеллекта руководителя на эффективность его деятельности</a:t>
            </a:r>
            <a:r>
              <a:rPr lang="ru-RU" b="1" dirty="0" smtClean="0"/>
              <a:t>.</a:t>
            </a:r>
            <a:endParaRPr lang="ru-RU" b="1" dirty="0" smtClean="0"/>
          </a:p>
          <a:p>
            <a:r>
              <a:rPr lang="ru-RU" b="1" dirty="0" smtClean="0"/>
              <a:t> </a:t>
            </a:r>
            <a:r>
              <a:rPr lang="ru-RU" b="1" dirty="0"/>
              <a:t>И наоборот, недостаточные мотивация и опыт руководителя, слабая поддержка со стороны подчиненных и напряженные отношения с вышестоящим руководством ведут к снижению влияния интеллекта руководителя на эффективность его деятельности</a:t>
            </a:r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040880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dirty="0"/>
              <a:t>В стремлении к достижениям отражена фундаментальная потребность в достижении цели. Особенностями руководителей, стремящихся к достижениям, являются следующие:</a:t>
            </a:r>
            <a:endParaRPr lang="ru-RU" b="1" dirty="0"/>
          </a:p>
          <a:p>
            <a:pPr hangingPunct="0"/>
            <a:r>
              <a:rPr lang="ru-RU" b="1" dirty="0"/>
              <a:t>* для них наиболее предпочтительны ситуации, в которых можно брать на себя ответственность в решении проблемы;</a:t>
            </a:r>
            <a:endParaRPr lang="ru-RU" b="1" dirty="0"/>
          </a:p>
          <a:p>
            <a:pPr hangingPunct="0"/>
            <a:r>
              <a:rPr lang="ru-RU" b="1" i="1" u="sng" dirty="0"/>
              <a:t>Половина трудностей происходит от того, что мы слишком быстро говорим «да» и недостаточно быстро «нет».</a:t>
            </a:r>
            <a:endParaRPr lang="ru-RU" b="1" dirty="0"/>
          </a:p>
          <a:p>
            <a:pPr hangingPunct="0"/>
            <a:r>
              <a:rPr lang="ru-RU" b="1" dirty="0"/>
              <a:t>* они не склонны подвергать себя слишком большому риску, а ставят перед собой достаточно умеренные цели, стараясь, чтобы риск в значительной мере был заранее просчитан и предсказуем;</a:t>
            </a:r>
            <a:endParaRPr lang="ru-RU" b="1" dirty="0"/>
          </a:p>
          <a:p>
            <a:pPr hangingPunct="0"/>
            <a:r>
              <a:rPr lang="ru-RU" b="1" dirty="0"/>
              <a:t>*  они хотят конкретной обратной связи, информирующей их о том, насколько успешно они справляются с задачами;</a:t>
            </a:r>
            <a:endParaRPr lang="ru-RU" b="1" dirty="0"/>
          </a:p>
          <a:p>
            <a:pPr hangingPunct="0"/>
            <a:r>
              <a:rPr lang="ru-RU" b="1" i="1" dirty="0"/>
              <a:t>*  эмоциональная уравновешенность и стрессоустойчивость</a:t>
            </a:r>
            <a:r>
              <a:rPr lang="ru-RU" b="1" i="1" dirty="0" smtClean="0"/>
              <a:t>.</a:t>
            </a:r>
            <a:endParaRPr lang="ru-RU" b="1" i="1" dirty="0" smtClean="0"/>
          </a:p>
          <a:p>
            <a:pPr hangingPunct="0"/>
            <a:r>
              <a:rPr lang="ru-RU" b="1" dirty="0" smtClean="0"/>
              <a:t>Руководителю </a:t>
            </a:r>
            <a:r>
              <a:rPr lang="ru-RU" b="1" dirty="0"/>
              <a:t>крайне важно уметь контролировать свои эмоциональные проявления. Со всеми окружающими, независимо от настроения и личного расположения, он обязан строить ровные и деловые отношения. Доказано, что в большинстве случаев эмоциональная неуравновешенность снижает уверенность человека в своих силах, а тем самым и его управленческую активность</a:t>
            </a:r>
            <a:r>
              <a:rPr lang="ru-RU" b="1" dirty="0" smtClean="0"/>
              <a:t>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82880"/>
            <a:ext cx="6841172" cy="6675120"/>
          </a:xfrm>
        </p:spPr>
        <p:txBody>
          <a:bodyPr>
            <a:normAutofit fontScale="92500"/>
          </a:bodyPr>
          <a:lstStyle/>
          <a:p>
            <a:pPr algn="just" hangingPunct="0"/>
            <a:r>
              <a:rPr lang="ru-RU" sz="3500" b="1" dirty="0"/>
              <a:t>Важно уметь сбрасывать эмоциональное напряжение. </a:t>
            </a:r>
            <a:endParaRPr lang="ru-RU" sz="3500" b="1" dirty="0" smtClean="0"/>
          </a:p>
          <a:p>
            <a:pPr algn="just" hangingPunct="0"/>
            <a:r>
              <a:rPr lang="ru-RU" sz="3500" b="1" dirty="0" smtClean="0"/>
              <a:t>Ведь </a:t>
            </a:r>
            <a:r>
              <a:rPr lang="ru-RU" sz="3500" b="1" dirty="0"/>
              <a:t>руководитель — живой человек, он может раздражаться, </a:t>
            </a:r>
            <a:endParaRPr lang="ru-RU" sz="3500" b="1" dirty="0" smtClean="0"/>
          </a:p>
          <a:p>
            <a:pPr algn="just" hangingPunct="0"/>
            <a:r>
              <a:rPr lang="ru-RU" sz="3500" b="1" dirty="0" smtClean="0"/>
              <a:t> </a:t>
            </a:r>
            <a:r>
              <a:rPr lang="ru-RU" sz="3500" b="1" dirty="0"/>
              <a:t>Постоянное подавление негативных эмоциональных реакций, сдерживание их часто ведет к неврозам и к различным психосоматическим заболеваниям. </a:t>
            </a:r>
            <a:endParaRPr lang="ru-RU" sz="3500" b="1" dirty="0" smtClean="0"/>
          </a:p>
          <a:p>
            <a:pPr algn="just" hangingPunct="0"/>
            <a:r>
              <a:rPr lang="ru-RU" sz="3500" b="1" dirty="0" smtClean="0"/>
              <a:t>Средства </a:t>
            </a:r>
            <a:r>
              <a:rPr lang="ru-RU" sz="3500" b="1" dirty="0"/>
              <a:t>разрядки следует искать в структуре деятельности и досуга личности руководителя, формы которого чрезвычайно разнообразны. </a:t>
            </a:r>
            <a:endParaRPr lang="ru-RU" sz="3500" b="1" dirty="0"/>
          </a:p>
          <a:p>
            <a:pPr hangingPunct="0"/>
            <a:endParaRPr lang="ru-RU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20040" y="4038600"/>
            <a:ext cx="4693920" cy="2606040"/>
          </a:xfrm>
        </p:spPr>
        <p:txBody>
          <a:bodyPr>
            <a:noAutofit/>
          </a:bodyPr>
          <a:lstStyle/>
          <a:p>
            <a:r>
              <a:rPr lang="ru-RU" sz="2000" b="1" dirty="0"/>
              <a:t>Здесь и рациональная организация управленческой деятельности, и отведение достаточного времени физическим упражнениям, прогулкам и физическому труду, и общение с друзьями и близкими, и наконец, всевозможные культурные увлечения (книги, музыкальные пристрастия, коллекционирование и др.).</a:t>
            </a:r>
            <a:endParaRPr lang="ru-RU" sz="2000" b="1" dirty="0"/>
          </a:p>
        </p:txBody>
      </p:sp>
      <p:pic>
        <p:nvPicPr>
          <p:cNvPr id="10242" name="Picture 2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" y="289560"/>
            <a:ext cx="3522822" cy="364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ПСИХОЛОГИЯ ИНДИВИДУАЛЬНОГО СТИЛЯ УПРАВЛЕНИЯ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6572250" cy="5032375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u="sng" dirty="0"/>
              <a:t>Руководить </a:t>
            </a:r>
            <a:r>
              <a:rPr lang="ru-RU" sz="3600" b="1" u="sng" dirty="0"/>
              <a:t>— </a:t>
            </a:r>
            <a:r>
              <a:rPr lang="ru-RU" sz="3600" b="1" i="1" u="sng" dirty="0"/>
              <a:t>значит менять стиль.</a:t>
            </a:r>
            <a:endParaRPr lang="ru-RU" sz="3600" b="1" dirty="0"/>
          </a:p>
          <a:p>
            <a:r>
              <a:rPr lang="ru-RU" sz="3600" b="1" dirty="0"/>
              <a:t>Одной из наиболее изученных вопросов в сфере руководства и лидерства является проблема стиля управления</a:t>
            </a:r>
            <a:r>
              <a:rPr lang="ru-RU" sz="3600" b="1" dirty="0" smtClean="0"/>
              <a:t>.</a:t>
            </a:r>
            <a:endParaRPr lang="ru-RU" sz="3600" b="1" dirty="0" smtClean="0"/>
          </a:p>
          <a:p>
            <a:r>
              <a:rPr lang="ru-RU" sz="3600" b="1" dirty="0" smtClean="0"/>
              <a:t> </a:t>
            </a:r>
            <a:r>
              <a:rPr lang="ru-RU" sz="3600" b="1" i="1" u="sng" dirty="0"/>
              <a:t>Под стилем управления </a:t>
            </a:r>
            <a:r>
              <a:rPr lang="ru-RU" sz="3600" b="1" dirty="0"/>
              <a:t>понимается </a:t>
            </a:r>
            <a:r>
              <a:rPr lang="ru-RU" sz="3600" b="1" i="1" dirty="0"/>
              <a:t>устойчивая система способов, методов и форм воздействия руководителя, создающая своеобразный почерк управленческого поведения. </a:t>
            </a:r>
            <a:endParaRPr lang="ru-RU" sz="3600" b="1" i="1" dirty="0" smtClean="0"/>
          </a:p>
          <a:p>
            <a:r>
              <a:rPr lang="ru-RU" sz="3600" b="1" dirty="0" smtClean="0"/>
              <a:t>Проблемой </a:t>
            </a:r>
            <a:r>
              <a:rPr lang="ru-RU" sz="3600" b="1" dirty="0"/>
              <a:t>стиля управления в организациях стали серьезно интересоваться относительно недавно — в начале этого века.</a:t>
            </a:r>
            <a:endParaRPr lang="ru-RU" sz="3600" b="1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50" y="1585733"/>
            <a:ext cx="4442026" cy="5104434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" y="0"/>
            <a:ext cx="12237720" cy="7056120"/>
          </a:xfrm>
        </p:spPr>
        <p:txBody>
          <a:bodyPr>
            <a:normAutofit fontScale="92500"/>
          </a:bodyPr>
          <a:lstStyle/>
          <a:p>
            <a:pPr hangingPunct="0"/>
            <a:r>
              <a:rPr lang="ru-RU" b="1" dirty="0" smtClean="0"/>
              <a:t>Объектом </a:t>
            </a:r>
            <a:r>
              <a:rPr lang="ru-RU" b="1" dirty="0"/>
              <a:t>изучения К. Левина были группы детей-подростков (мальчиков 11—12 лет), которые под руководством взрослых лепили маски из папье-маше.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соответствии с логикой экспериментов, они были разделены на три </a:t>
            </a:r>
            <a:r>
              <a:rPr lang="ru-RU" b="1" dirty="0" smtClean="0"/>
              <a:t>группы. </a:t>
            </a:r>
            <a:endParaRPr lang="ru-RU" b="1" dirty="0" smtClean="0"/>
          </a:p>
          <a:p>
            <a:pPr hangingPunct="0"/>
            <a:r>
              <a:rPr lang="ru-RU" b="1" dirty="0" smtClean="0"/>
              <a:t>Во главе каждой группы стоял взрослый, демонстрировавший разные стили </a:t>
            </a:r>
            <a:r>
              <a:rPr lang="ru-RU" b="1" dirty="0"/>
              <a:t>руководства, для простоты названные «авторитарным», «демократическим» и «попустительским» (последний иногда переводится как «анархический», что совсем неточно, хотя и «попустительский» достаточно вольный перевод термина, предложенного Левиным).</a:t>
            </a:r>
            <a:endParaRPr lang="ru-RU" b="1" dirty="0"/>
          </a:p>
          <a:p>
            <a:pPr hangingPunct="0"/>
            <a:r>
              <a:rPr lang="ru-RU" b="1" dirty="0"/>
              <a:t>Название трех стилей связано с личной биографией и позицией Левина. </a:t>
            </a:r>
            <a:endParaRPr lang="ru-RU" b="1" dirty="0" smtClean="0"/>
          </a:p>
          <a:p>
            <a:pPr hangingPunct="0"/>
            <a:r>
              <a:rPr lang="ru-RU" b="1" dirty="0" smtClean="0"/>
              <a:t>Эксперименты </a:t>
            </a:r>
            <a:r>
              <a:rPr lang="ru-RU" b="1" dirty="0"/>
              <a:t>были осуществлены им после эмиграции из фашистской Германии в США, во время начавшейся второй мировой войны. </a:t>
            </a:r>
            <a:endParaRPr lang="ru-RU" b="1" dirty="0" smtClean="0"/>
          </a:p>
          <a:p>
            <a:pPr hangingPunct="0"/>
            <a:r>
              <a:rPr lang="ru-RU" b="1" dirty="0" smtClean="0"/>
              <a:t>Демонстрируя </a:t>
            </a:r>
            <a:r>
              <a:rPr lang="ru-RU" b="1" dirty="0"/>
              <a:t>свою антифашистскую позицию, Левин употребил термины «авторитарный» и «демократический» как имеющие определенный политический смысл. </a:t>
            </a:r>
            <a:endParaRPr lang="ru-RU" b="1" dirty="0" smtClean="0"/>
          </a:p>
          <a:p>
            <a:pPr hangingPunct="0"/>
            <a:r>
              <a:rPr lang="ru-RU" b="1" dirty="0" smtClean="0"/>
              <a:t>Однако </a:t>
            </a:r>
            <a:r>
              <a:rPr lang="ru-RU" b="1" dirty="0"/>
              <a:t>это были своего рода метафоры, и наивно было бы думать, что в чисто психологических экспериментах отыскивались черты авторитаризма или демократизма в том их значении, которое они имеют в политической жизни.</a:t>
            </a:r>
            <a:endParaRPr lang="ru-RU" b="1" dirty="0"/>
          </a:p>
          <a:p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6430"/>
            <a:ext cx="10515600" cy="5840533"/>
          </a:xfrm>
        </p:spPr>
        <p:txBody>
          <a:bodyPr/>
          <a:lstStyle/>
          <a:p>
            <a:pPr algn="r"/>
            <a:r>
              <a:rPr lang="ru-RU" b="1" i="1" u="sng" dirty="0"/>
              <a:t>Плохой руководитель знает, что надо делать. А хороший показывает, как это надо сделать.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898" y="1886398"/>
            <a:ext cx="4770408" cy="2619375"/>
          </a:xfrm>
          <a:prstGeom prst="rect">
            <a:avLst/>
          </a:prstGeom>
        </p:spPr>
      </p:pic>
      <p:pic>
        <p:nvPicPr>
          <p:cNvPr id="5122" name="Picture 2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37" y="1110651"/>
            <a:ext cx="3841554" cy="5747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93880" cy="696468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Основываясь на выводах и закономерностях, выявленных в ходе экспериментов, Левин дал характеристику каждого из этих классических стилей управления: </a:t>
            </a:r>
            <a:r>
              <a:rPr lang="ru-RU" b="1" i="1" u="sng" dirty="0"/>
              <a:t>авторитарного, демократического и попустительского. </a:t>
            </a:r>
            <a:endParaRPr lang="ru-RU" b="1" i="1" u="sng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литературе встречаются различные их названия: авторитарный называют директивным, попустительский — анархичным, нейтральным, формальным, разрешительным, либеральным. </a:t>
            </a:r>
            <a:endParaRPr lang="ru-RU" b="1" dirty="0"/>
          </a:p>
          <a:p>
            <a:pPr hangingPunct="0"/>
            <a:r>
              <a:rPr lang="ru-RU" b="1" dirty="0" err="1" smtClean="0"/>
              <a:t>К.Левин</a:t>
            </a:r>
            <a:r>
              <a:rPr lang="ru-RU" b="1" dirty="0" smtClean="0"/>
              <a:t> </a:t>
            </a:r>
            <a:r>
              <a:rPr lang="ru-RU" b="1" dirty="0"/>
              <a:t>и его сотрудники установили, </a:t>
            </a:r>
            <a:r>
              <a:rPr lang="ru-RU" b="1" dirty="0" smtClean="0"/>
              <a:t>что наиболее </a:t>
            </a:r>
            <a:r>
              <a:rPr lang="ru-RU" b="1" dirty="0"/>
              <a:t>целесообразным стилем руководства является </a:t>
            </a:r>
            <a:r>
              <a:rPr lang="ru-RU" b="1" i="1" dirty="0"/>
              <a:t>демократический. </a:t>
            </a:r>
            <a:endParaRPr lang="ru-RU" b="1" i="1" dirty="0" smtClean="0"/>
          </a:p>
          <a:p>
            <a:pPr hangingPunct="0"/>
            <a:r>
              <a:rPr lang="ru-RU" b="1" dirty="0" smtClean="0"/>
              <a:t>Во-первых</a:t>
            </a:r>
            <a:r>
              <a:rPr lang="ru-RU" b="1" dirty="0"/>
              <a:t>, этот стиль создает более благоприятную атмосферу и способствует более активному включению членов группы в совместную деятельность. </a:t>
            </a:r>
            <a:endParaRPr lang="ru-RU" b="1" dirty="0" smtClean="0"/>
          </a:p>
          <a:p>
            <a:pPr hangingPunct="0"/>
            <a:r>
              <a:rPr lang="ru-RU" b="1" dirty="0" smtClean="0"/>
              <a:t>Во-вторых</a:t>
            </a:r>
            <a:r>
              <a:rPr lang="ru-RU" b="1" dirty="0"/>
              <a:t>, при этом стиле руководства группа отличается наивысшей удовлетворенностью, стремлением к творчеству. </a:t>
            </a:r>
            <a:endParaRPr lang="ru-RU" b="1" dirty="0" smtClean="0"/>
          </a:p>
          <a:p>
            <a:pPr hangingPunct="0"/>
            <a:r>
              <a:rPr lang="ru-RU" b="1" dirty="0" smtClean="0"/>
              <a:t>в-третьих</a:t>
            </a:r>
            <a:r>
              <a:rPr lang="ru-RU" b="1" dirty="0"/>
              <a:t>, этот стиль обеспечивает установление наиболее благоприятных взаимоотношений между руководителем и группой.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7640"/>
            <a:ext cx="12313920" cy="658368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dirty="0"/>
              <a:t>На основании исследования </a:t>
            </a:r>
            <a:r>
              <a:rPr lang="ru-RU" b="1" dirty="0" err="1"/>
              <a:t>К.Левин</a:t>
            </a:r>
            <a:r>
              <a:rPr lang="ru-RU" b="1" dirty="0"/>
              <a:t> дал примерную характеристику каждого стиля и целесообразности его использования.</a:t>
            </a:r>
            <a:endParaRPr lang="ru-RU" b="1" dirty="0"/>
          </a:p>
          <a:p>
            <a:pPr hangingPunct="0"/>
            <a:r>
              <a:rPr lang="ru-RU" b="1" i="1" u="sng" dirty="0"/>
              <a:t>1. Авторитарный стиль. </a:t>
            </a:r>
            <a:r>
              <a:rPr lang="ru-RU" b="1" dirty="0"/>
              <a:t>Решение принимает руководитель единолично. Он действует по отношению к подчиненным властно, жестко закрепляет роли участников, осуществляет детальный контроль, сосредоточивает в своих руках все основные функции управления.</a:t>
            </a:r>
            <a:endParaRPr lang="ru-RU" b="1" dirty="0"/>
          </a:p>
          <a:p>
            <a:pPr hangingPunct="0"/>
            <a:r>
              <a:rPr lang="ru-RU" b="1" dirty="0"/>
              <a:t>Этот стиль наиболее эффективен в хорошо упорядоченных (структурированных) ситуациях, когда деятельность подчиненных носит </a:t>
            </a:r>
            <a:r>
              <a:rPr lang="ru-RU" b="1" dirty="0" err="1"/>
              <a:t>алгоритмизуемый</a:t>
            </a:r>
            <a:r>
              <a:rPr lang="ru-RU" b="1" dirty="0"/>
              <a:t> характер (по заданной системе правил). Ориентирован на решение </a:t>
            </a:r>
            <a:r>
              <a:rPr lang="ru-RU" b="1" dirty="0" err="1"/>
              <a:t>алгоритмизуемых</a:t>
            </a:r>
            <a:r>
              <a:rPr lang="ru-RU" b="1" dirty="0"/>
              <a:t> задач.</a:t>
            </a:r>
            <a:endParaRPr lang="ru-RU" b="1" dirty="0"/>
          </a:p>
          <a:p>
            <a:pPr hangingPunct="0"/>
            <a:r>
              <a:rPr lang="ru-RU" b="1" dirty="0"/>
              <a:t>2. </a:t>
            </a:r>
            <a:r>
              <a:rPr lang="ru-RU" b="1" u="sng" dirty="0"/>
              <a:t>Демократический стиль. </a:t>
            </a:r>
            <a:r>
              <a:rPr lang="ru-RU" b="1" dirty="0"/>
              <a:t>Решения принимаются руководителем совместно с подчиненными. При таком стиле лидер стремится управлять группой совместно с подчиненными, предоставляя им свободу действий, организуя обсуждение своих решений, поддерживая инициативу.</a:t>
            </a:r>
            <a:endParaRPr lang="ru-RU" b="1" dirty="0"/>
          </a:p>
          <a:p>
            <a:pPr hangingPunct="0"/>
            <a:r>
              <a:rPr lang="ru-RU" b="1" dirty="0"/>
              <a:t>Этот стиль наиболее эффективен в слабо структурированных ситуациях и ориентирован на межличностные отношения, решение творческих задач.</a:t>
            </a:r>
            <a:endParaRPr lang="ru-RU" b="1" dirty="0"/>
          </a:p>
          <a:p>
            <a:endParaRPr lang="ru-RU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243840"/>
            <a:ext cx="6019800" cy="6614160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i="1" u="sng" dirty="0"/>
              <a:t>3. Либеральный стиль. </a:t>
            </a:r>
            <a:r>
              <a:rPr lang="ru-RU" sz="3200" b="1" dirty="0"/>
              <a:t>Решения навязываются подчиненными руководителю. </a:t>
            </a:r>
            <a:endParaRPr lang="ru-RU" sz="3200" b="1" dirty="0" smtClean="0"/>
          </a:p>
          <a:p>
            <a:r>
              <a:rPr lang="ru-RU" sz="3200" b="1" dirty="0" smtClean="0"/>
              <a:t>Он </a:t>
            </a:r>
            <a:r>
              <a:rPr lang="ru-RU" sz="3200" b="1" dirty="0"/>
              <a:t>практически устраняется от активного управления группой, ведет себя, как рядовой участник, предоставляет участникам группы полную свободу. </a:t>
            </a:r>
            <a:endParaRPr lang="ru-RU" sz="3200" b="1" dirty="0" smtClean="0"/>
          </a:p>
          <a:p>
            <a:r>
              <a:rPr lang="ru-RU" sz="3200" b="1" dirty="0" smtClean="0"/>
              <a:t>Участники </a:t>
            </a:r>
            <a:r>
              <a:rPr lang="ru-RU" sz="3200" b="1" dirty="0"/>
              <a:t>группы ведут себя в соответствии со своими желаниями, их активность носит спонтанный характер</a:t>
            </a:r>
            <a:r>
              <a:rPr lang="ru-RU" sz="3200" b="1" dirty="0" smtClean="0"/>
              <a:t>.</a:t>
            </a:r>
            <a:endParaRPr lang="ru-RU" sz="3200" b="1" dirty="0" smtClean="0"/>
          </a:p>
          <a:p>
            <a:r>
              <a:rPr lang="ru-RU" sz="3200" b="1" dirty="0" smtClean="0"/>
              <a:t> </a:t>
            </a:r>
            <a:r>
              <a:rPr lang="ru-RU" sz="3200" b="1" dirty="0"/>
              <a:t>Этот стиль наиболее эффективен в ситуациях поиска наиболее продуктивных направлений групповой деятельности.</a:t>
            </a:r>
            <a:endParaRPr lang="ru-RU" sz="3200" b="1" dirty="0"/>
          </a:p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137160"/>
            <a:ext cx="5577840" cy="633984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7735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Сравнительная характеристика трех стилей управления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664585" y="1221264"/>
          <a:ext cx="4862830" cy="4407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2220"/>
                <a:gridCol w="2340610"/>
              </a:tblGrid>
              <a:tr h="24384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Формальная сторона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Содержательная сторона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225425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Авторитарный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cPr/>
                </a:tc>
              </a:tr>
              <a:tr h="1412875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Деловые, краткие распоряжения.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Запреты без снисхождения, с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угрозой.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Четкий язык, неприветливый тон.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Похвала и порицание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субъективны.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Эмоции не принимаются в расчет.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вне 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Дела группе планируются заранее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(во всем объеме).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Определяются лишь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непосредственные цели,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дальние — неизвестны.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Голос руководителя —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решающий.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231775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Демократический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cPr/>
                </a:tc>
              </a:tr>
              <a:tr h="102997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Распоряжения и запреты — с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советами.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внутри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Мероприятия планируются не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заранее, а в группе.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 реализацию предложений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отвечают все.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 разделы работы не только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предлагаются, но и собираются.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231775">
                <a:tc gridSpan="2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Либеральный стиль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 hMerge="1">
                  <a:tcPr/>
                </a:tc>
              </a:tr>
              <a:tr h="88138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Тон — конвенциальный.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похвалы, порицаний.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Никакого сотрудничества.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Позиция лидера — незаметно в</a:t>
                      </a:r>
                      <a:endParaRPr lang="ru-RU" sz="10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стороне от группы.</a:t>
                      </a:r>
                      <a:endParaRPr lang="ru-RU" sz="10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Дела в группе идут сами собой.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Лидер не дает указаний.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Разделы работы складываются из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отдельных интервалов или</a:t>
                      </a:r>
                      <a:endParaRPr lang="ru-RU" sz="1000" dirty="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исходят от нового лидера.</a:t>
                      </a:r>
                      <a:endParaRPr lang="ru-RU" sz="10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91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Основные параметры трех стилей управления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8199" y="664229"/>
          <a:ext cx="10515600" cy="6193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4266"/>
                <a:gridCol w="2984266"/>
                <a:gridCol w="2273534"/>
                <a:gridCol w="2273534"/>
              </a:tblGrid>
              <a:tr h="269295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Параметры стилей управления</a:t>
                      </a:r>
                      <a:endParaRPr lang="ru-RU" sz="6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 gridSpan="3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Виды стилей управления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 hMerge="1">
                  <a:tcPr/>
                </a:tc>
                <a:tc hMerge="1">
                  <a:tcPr/>
                </a:tc>
              </a:tr>
              <a:tr h="269295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Авторитарный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Демократический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Либеральный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403942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1. Принятие решения и определение задач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Лично руководителем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 учетом предложений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Одобрение и согласие с мнением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403942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2. Способ доведения решения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Приказ, категоричное требование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Совет, рекомендация, намек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Просьба, упрашивание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538589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3. Степень регламентации действия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Высокая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Оптимальная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Низкая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(максимальная свобода подчиненных)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538589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4. Характер общения руководителя с подчиненными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Короткое, деловое, сухое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Более продолжительное, не только деловое, но и личностное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Может не вступать в общение, если подчиненные не обращаются к нему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673236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5. Характер регуляции поведения и деятельности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Делает упор на взыскания</a:t>
                      </a:r>
                      <a:endParaRPr lang="ru-RU" sz="6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Делает упор на поощрения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Воздерживается от регуляции поведения и деятельности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807884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6. Мнение руководителя о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Категоричность, разделение на плохих и хороших, перевода из одной категории в другую практически не делает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Считает всех подчиненных изначально хорошими, гибкость в изменении оценок</a:t>
                      </a:r>
                      <a:endParaRPr lang="ru-RU" sz="6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Оценок подчиненным практически не дает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538589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7. Отношение руководителя к инициативе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Недоверчивое, негативное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Поощрение проявления инициативы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Переоценка возможностей инициативы 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rowSpan="4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 Морально-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психологический климат в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организации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Напряженный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Оптимальный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Крайне изменчив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rowSpan="4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9. Показатели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деятельности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организации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Высокие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Средние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Нестабильные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количественные,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количественные,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показатели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средние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высокие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качественные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качественные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rowSpan="5"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  Контроль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руководителя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за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деятельностью</a:t>
                      </a:r>
                      <a:endParaRPr lang="ru-RU" sz="600">
                        <a:effectLst/>
                      </a:endParaRPr>
                    </a:p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подчиненных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Повышенный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Средний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Отсутствует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  <a:tr h="134647">
                <a:tc vMerge="1"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549" marR="15549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353800" cy="707136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b="1" dirty="0"/>
              <a:t>Выбор руководителем того или иного стиля руководства определяется рядом объективных и субъективных факторов.</a:t>
            </a:r>
            <a:endParaRPr lang="ru-RU" b="1" dirty="0"/>
          </a:p>
          <a:p>
            <a:pPr hangingPunct="0"/>
            <a:r>
              <a:rPr lang="ru-RU" b="1" i="1" u="sng" dirty="0"/>
              <a:t>Объективные факторы:</a:t>
            </a:r>
            <a:endParaRPr lang="ru-RU" b="1" u="sng" dirty="0"/>
          </a:p>
          <a:p>
            <a:pPr hangingPunct="0"/>
            <a:r>
              <a:rPr lang="ru-RU" b="1" i="1" dirty="0"/>
              <a:t>*тип организации </a:t>
            </a:r>
            <a:r>
              <a:rPr lang="ru-RU" b="1" dirty="0"/>
              <a:t>(производственная, снабженческо-сбытовая, научная и др.);</a:t>
            </a:r>
            <a:endParaRPr lang="ru-RU" b="1" dirty="0"/>
          </a:p>
          <a:p>
            <a:pPr hangingPunct="0"/>
            <a:r>
              <a:rPr lang="ru-RU" b="1" dirty="0"/>
              <a:t>*  </a:t>
            </a:r>
            <a:r>
              <a:rPr lang="ru-RU" b="1" i="1" dirty="0"/>
              <a:t>специфика основной деятельности организации </a:t>
            </a:r>
            <a:r>
              <a:rPr lang="ru-RU" b="1" dirty="0"/>
              <a:t>(производственная, снабженческо-сбытовая, учебная, научная и др.);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специфика решаемых задач </a:t>
            </a:r>
            <a:r>
              <a:rPr lang="ru-RU" b="1" dirty="0"/>
              <a:t>(простые и сложные; новые и привычные; очередные и срочные; стандартные и нестандартные; текущие и внезапные и др.);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условия выполнения задач </a:t>
            </a:r>
            <a:r>
              <a:rPr lang="ru-RU" b="1" dirty="0"/>
              <a:t>(благоприятные, неблагоприятные, экстремальные и др.);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способы и средства деятельности организации </a:t>
            </a:r>
            <a:r>
              <a:rPr lang="ru-RU" b="1" dirty="0"/>
              <a:t>(индивидуальные, групповые и др.);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уровень развития организации;</a:t>
            </a:r>
            <a:endParaRPr lang="ru-RU" b="1" dirty="0"/>
          </a:p>
          <a:p>
            <a:pPr hangingPunct="0"/>
            <a:r>
              <a:rPr lang="ru-RU" b="1" i="1" dirty="0"/>
              <a:t>* стиль руководства, формы и методы работы вышестоящего руководителя;</a:t>
            </a:r>
            <a:endParaRPr lang="ru-RU" b="1" dirty="0"/>
          </a:p>
          <a:p>
            <a:r>
              <a:rPr lang="ru-RU" b="1" dirty="0"/>
              <a:t>* </a:t>
            </a:r>
            <a:r>
              <a:rPr lang="ru-RU" b="1" i="1" dirty="0"/>
              <a:t>ступень управленческой иерархии, на которой находится руководитель. 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8120"/>
            <a:ext cx="12024360" cy="6797040"/>
          </a:xfrm>
        </p:spPr>
        <p:txBody>
          <a:bodyPr>
            <a:normAutofit fontScale="70000" lnSpcReduction="20000"/>
          </a:bodyPr>
          <a:lstStyle/>
          <a:p>
            <a:pPr hangingPunct="0"/>
            <a:r>
              <a:rPr lang="ru-RU" sz="3600" b="1" i="1" u="sng" dirty="0"/>
              <a:t>Субъективные факторы:</a:t>
            </a:r>
            <a:endParaRPr lang="ru-RU" sz="3600" b="1" u="sng" dirty="0"/>
          </a:p>
          <a:p>
            <a:pPr hangingPunct="0"/>
            <a:r>
              <a:rPr lang="ru-RU" sz="3600" b="1" i="1" dirty="0"/>
              <a:t>* индивидуально-психические особенности личности руководителя </a:t>
            </a:r>
            <a:r>
              <a:rPr lang="ru-RU" sz="3600" b="1" dirty="0"/>
              <a:t>(характер, темперамент, способности, волевые качества и др.);</a:t>
            </a:r>
            <a:endParaRPr lang="ru-RU" sz="3600" b="1" dirty="0"/>
          </a:p>
          <a:p>
            <a:pPr hangingPunct="0"/>
            <a:r>
              <a:rPr lang="ru-RU" sz="3600" b="1" dirty="0"/>
              <a:t>* </a:t>
            </a:r>
            <a:r>
              <a:rPr lang="ru-RU" sz="3600" b="1" i="1" dirty="0"/>
              <a:t>наличие у руководителя авторитета. </a:t>
            </a:r>
            <a:r>
              <a:rPr lang="ru-RU" sz="3600" b="1" dirty="0"/>
              <a:t>Авторитетный руководитель, как правило, более демократичен, потому что авторитет является той силой, которая воздействует на подчиненных кроме прямого управленческого воздействия. И наоборот, отсутствие авторитета руководитель пытается компенсировать жесткими, директивными действиями;</a:t>
            </a:r>
            <a:endParaRPr lang="ru-RU" sz="3600" b="1" dirty="0"/>
          </a:p>
          <a:p>
            <a:pPr hangingPunct="0"/>
            <a:r>
              <a:rPr lang="ru-RU" sz="3600" b="1" i="1" dirty="0"/>
              <a:t>* уровень общей и управленческой культуры, образования </a:t>
            </a:r>
            <a:r>
              <a:rPr lang="ru-RU" sz="3600" b="1" dirty="0"/>
              <a:t>(в частности, знание основ теории управления);</a:t>
            </a:r>
            <a:endParaRPr lang="ru-RU" sz="3600" b="1" dirty="0"/>
          </a:p>
          <a:p>
            <a:pPr hangingPunct="0"/>
            <a:r>
              <a:rPr lang="ru-RU" sz="3600" b="1" dirty="0"/>
              <a:t>* </a:t>
            </a:r>
            <a:r>
              <a:rPr lang="ru-RU" sz="3600" b="1" i="1" dirty="0"/>
              <a:t>имеющийся общий и управленческий опыт. </a:t>
            </a:r>
            <a:endParaRPr lang="ru-RU" sz="3600" b="1" i="1" dirty="0" smtClean="0"/>
          </a:p>
          <a:p>
            <a:pPr hangingPunct="0"/>
            <a:r>
              <a:rPr lang="ru-RU" sz="3600" b="1" dirty="0" smtClean="0"/>
              <a:t>Таким </a:t>
            </a:r>
            <a:r>
              <a:rPr lang="ru-RU" sz="3600" b="1" dirty="0"/>
              <a:t>образом, факторов, влияющих на выбор стиля управления организацией, много, все они тесно взаимосвязаны, дополняют друг друга, а иногда и вступают в противоречия между собой. Вот почему нет единого правила, позволяющего руководителю определить, как следует вести себя в той или иной ситуации. Все зависит от того, насколько профессионально и психологически образован и подготовлен руководитель. Высокий уровень профессиональной и психологической компетентности поможет ему правильно определить, когда, где и как он должен действовать</a:t>
            </a:r>
            <a:r>
              <a:rPr lang="ru-RU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Благодарю за внимание !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1049000" cy="4755832"/>
          </a:xfrm>
          <a:prstGeom prst="rect">
            <a:avLst/>
          </a:prstGeom>
        </p:spPr>
      </p:pic>
      <p:pic>
        <p:nvPicPr>
          <p:cNvPr id="14" name="Объект 1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3129756"/>
            <a:ext cx="2628900" cy="17430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Социально-психологические особенности личности </a:t>
            </a:r>
            <a:r>
              <a:rPr lang="ru-RU" b="1" dirty="0" smtClean="0"/>
              <a:t>руководителя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b="1" dirty="0" smtClean="0"/>
              <a:t>Профессиограмма </a:t>
            </a:r>
            <a:r>
              <a:rPr lang="ru-RU" b="1" dirty="0"/>
              <a:t>и </a:t>
            </a:r>
            <a:r>
              <a:rPr lang="ru-RU" b="1" dirty="0" err="1"/>
              <a:t>психограмма</a:t>
            </a:r>
            <a:r>
              <a:rPr lang="ru-RU" b="1" dirty="0"/>
              <a:t> руководителя</a:t>
            </a:r>
            <a:r>
              <a:rPr lang="ru-RU" b="1" dirty="0" smtClean="0"/>
              <a:t>.</a:t>
            </a:r>
            <a:endParaRPr lang="ru-RU" dirty="0"/>
          </a:p>
          <a:p>
            <a:r>
              <a:rPr lang="ru-RU" b="1" smtClean="0"/>
              <a:t>Психология индивидуального </a:t>
            </a:r>
            <a:r>
              <a:rPr lang="ru-RU" b="1"/>
              <a:t>с</a:t>
            </a:r>
            <a:r>
              <a:rPr lang="ru-RU" b="1" smtClean="0"/>
              <a:t>тиля </a:t>
            </a:r>
            <a:r>
              <a:rPr lang="ru-RU" b="1" dirty="0"/>
              <a:t>у</a:t>
            </a:r>
            <a:r>
              <a:rPr lang="ru-RU" b="1" smtClean="0"/>
              <a:t>правления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Картинки по запросу картинки руководителя организации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2298680" cy="71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4187"/>
            <a:ext cx="10515600" cy="118960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Социально-психологические особенности личности руководителя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42874"/>
            <a:ext cx="12192000" cy="5615126"/>
          </a:xfrm>
        </p:spPr>
        <p:txBody>
          <a:bodyPr>
            <a:normAutofit fontScale="92500" lnSpcReduction="10000"/>
          </a:bodyPr>
          <a:lstStyle/>
          <a:p>
            <a:pPr marL="0" indent="0" hangingPunct="0">
              <a:buNone/>
            </a:pP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ходе многочисленных психологических исследований установлено, что в управленческой деятельности руководителей разных рангов есть ряд совпадающих характеристик, позволяющих смоделировать основные качества руководителя. </a:t>
            </a:r>
            <a:endParaRPr lang="ru-RU" b="1" dirty="0" smtClean="0"/>
          </a:p>
          <a:p>
            <a:pPr hangingPunct="0"/>
            <a:r>
              <a:rPr lang="ru-RU" b="1" u="sng" dirty="0" smtClean="0"/>
              <a:t>Чаще всего </a:t>
            </a:r>
            <a:r>
              <a:rPr lang="ru-RU" b="1" u="sng" dirty="0"/>
              <a:t>встречаются следующие:</a:t>
            </a:r>
            <a:endParaRPr lang="ru-RU" b="1" u="sng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интеллект. </a:t>
            </a:r>
            <a:r>
              <a:rPr lang="ru-RU" b="1" dirty="0"/>
              <a:t>Он должен быть выше среднего, но не на уровне гениальности. Существенной является способность к решению сложных и абстрактных проблем;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инициатива и деловая активность. </a:t>
            </a:r>
            <a:r>
              <a:rPr lang="ru-RU" b="1" dirty="0"/>
              <a:t>Предполагает наличие мотива к действию, самостоятельность и находчивость;</a:t>
            </a:r>
            <a:endParaRPr lang="ru-RU" b="1" dirty="0"/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уверенность в себе, </a:t>
            </a:r>
            <a:r>
              <a:rPr lang="ru-RU" b="1" dirty="0"/>
              <a:t>связанная с высокой самооценкой компетентности и высоким уровнем притязаний;</a:t>
            </a:r>
            <a:endParaRPr lang="ru-RU" b="1" dirty="0"/>
          </a:p>
          <a:p>
            <a:pPr hangingPunct="0"/>
            <a:r>
              <a:rPr lang="ru-RU" b="1" i="1" dirty="0"/>
              <a:t>* так называемый «фактор геликоптера», </a:t>
            </a:r>
            <a:r>
              <a:rPr lang="ru-RU" b="1" dirty="0"/>
              <a:t>или способность подниматься над частностями и воспринимать ситуацию в более широком контексте.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" y="137160"/>
            <a:ext cx="12268200" cy="672084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Ряд эмпирических исследований подводит к несколько иному набору качеств</a:t>
            </a:r>
            <a:r>
              <a:rPr lang="ru-RU" b="1" dirty="0" smtClean="0"/>
              <a:t>.</a:t>
            </a:r>
            <a:endParaRPr lang="ru-RU" b="1" dirty="0" smtClean="0"/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Ученые Ч. </a:t>
            </a:r>
            <a:r>
              <a:rPr lang="ru-RU" b="1" dirty="0" err="1"/>
              <a:t>Магерисон</a:t>
            </a:r>
            <a:r>
              <a:rPr lang="ru-RU" b="1" dirty="0"/>
              <a:t> (Австралия) и Э. </a:t>
            </a:r>
            <a:r>
              <a:rPr lang="ru-RU" b="1" dirty="0" err="1"/>
              <a:t>Какабадзе</a:t>
            </a:r>
            <a:r>
              <a:rPr lang="ru-RU" b="1" dirty="0"/>
              <a:t> (Великобритания) опросили более 700 руководителей компаний в различных отраслях деятельности с целью выявления </a:t>
            </a:r>
            <a:r>
              <a:rPr lang="ru-RU" b="1" i="1" dirty="0"/>
              <a:t>ключевых качеств перспективных руководителей. </a:t>
            </a:r>
            <a:endParaRPr lang="ru-RU" b="1" i="1" dirty="0" smtClean="0"/>
          </a:p>
          <a:p>
            <a:pPr hangingPunct="0"/>
            <a:r>
              <a:rPr lang="ru-RU" b="1" dirty="0" smtClean="0"/>
              <a:t>Среди </a:t>
            </a:r>
            <a:r>
              <a:rPr lang="ru-RU" b="1" dirty="0"/>
              <a:t>первых шести были следующие:</a:t>
            </a:r>
            <a:endParaRPr lang="ru-RU" b="1" dirty="0"/>
          </a:p>
          <a:p>
            <a:pPr hangingPunct="0"/>
            <a:r>
              <a:rPr lang="ru-RU" b="1" dirty="0"/>
              <a:t>* умение работать с людьми и делегировать своим подчиненным ряд своих полномочий;</a:t>
            </a:r>
            <a:endParaRPr lang="ru-RU" b="1" dirty="0"/>
          </a:p>
          <a:p>
            <a:pPr hangingPunct="0"/>
            <a:r>
              <a:rPr lang="ru-RU" b="1" dirty="0"/>
              <a:t>* готовность рисковать и брать ответственность за это на себя;</a:t>
            </a:r>
            <a:endParaRPr lang="ru-RU" b="1" dirty="0"/>
          </a:p>
          <a:p>
            <a:pPr hangingPunct="0"/>
            <a:r>
              <a:rPr lang="ru-RU" b="1" dirty="0"/>
              <a:t>*  активность (жизненная и управленческая);</a:t>
            </a:r>
            <a:endParaRPr lang="ru-RU" b="1" dirty="0"/>
          </a:p>
          <a:p>
            <a:pPr hangingPunct="0"/>
            <a:r>
              <a:rPr lang="ru-RU" b="1" dirty="0"/>
              <a:t>*  приобретение основательного управленческого опыта до 35 лет;</a:t>
            </a:r>
            <a:endParaRPr lang="ru-RU" b="1" dirty="0"/>
          </a:p>
          <a:p>
            <a:pPr algn="ctr"/>
            <a:r>
              <a:rPr lang="ru-RU" b="1" dirty="0" smtClean="0"/>
              <a:t>*</a:t>
            </a:r>
            <a:r>
              <a:rPr lang="ru-RU" b="1" u="sng" dirty="0"/>
              <a:t>Но самыми важными качествами были призваны первые два.</a:t>
            </a:r>
            <a:endParaRPr lang="ru-RU" b="1" u="sng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6680"/>
            <a:ext cx="12298680" cy="6858000"/>
          </a:xfrm>
        </p:spPr>
        <p:txBody>
          <a:bodyPr>
            <a:normAutofit/>
          </a:bodyPr>
          <a:lstStyle/>
          <a:p>
            <a:pPr marL="0" indent="0" algn="ctr" hangingPunct="0">
              <a:buNone/>
            </a:pPr>
            <a:r>
              <a:rPr lang="ru-RU" dirty="0" smtClean="0"/>
              <a:t>	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 algn="ctr" hangingPunct="0">
              <a:buNone/>
            </a:pPr>
            <a:r>
              <a:rPr lang="ru-RU" b="1" dirty="0" smtClean="0"/>
              <a:t>В </a:t>
            </a:r>
            <a:r>
              <a:rPr lang="ru-RU" b="1" dirty="0" err="1"/>
              <a:t>профессиограмме</a:t>
            </a:r>
            <a:r>
              <a:rPr lang="ru-RU" b="1" dirty="0"/>
              <a:t> </a:t>
            </a:r>
            <a:r>
              <a:rPr lang="ru-RU" b="1" dirty="0" smtClean="0"/>
              <a:t>руководителя</a:t>
            </a:r>
            <a:endParaRPr lang="ru-RU" b="1" dirty="0"/>
          </a:p>
          <a:p>
            <a:pPr marL="0" indent="0" hangingPunct="0">
              <a:buNone/>
            </a:pPr>
            <a:r>
              <a:rPr lang="ru-RU" b="1" dirty="0" smtClean="0"/>
              <a:t>Признавая </a:t>
            </a:r>
            <a:r>
              <a:rPr lang="ru-RU" b="1" dirty="0"/>
              <a:t>многообразие научно-практических подходов к решению этой проблемы, остановимся на двух </a:t>
            </a:r>
            <a:r>
              <a:rPr lang="ru-RU" b="1" dirty="0" smtClean="0"/>
              <a:t>моделях </a:t>
            </a:r>
            <a:r>
              <a:rPr lang="ru-RU" b="1" dirty="0" err="1"/>
              <a:t>профессиограмм</a:t>
            </a:r>
            <a:r>
              <a:rPr lang="ru-RU" b="1" dirty="0"/>
              <a:t> руководителя (под </a:t>
            </a:r>
            <a:r>
              <a:rPr lang="ru-RU" b="1" dirty="0" err="1"/>
              <a:t>профессиограммой</a:t>
            </a:r>
            <a:r>
              <a:rPr lang="ru-RU" b="1" dirty="0"/>
              <a:t> мы понимаем систему требований, предъявляемых определенной деятельностью, в данном случае управленческой, к человеку).</a:t>
            </a:r>
            <a:endParaRPr lang="ru-RU" b="1" dirty="0"/>
          </a:p>
          <a:p>
            <a:pPr hangingPunct="0"/>
            <a:r>
              <a:rPr lang="ru-RU" b="1" dirty="0"/>
              <a:t>В </a:t>
            </a:r>
            <a:r>
              <a:rPr lang="ru-RU" b="1" dirty="0" err="1"/>
              <a:t>профессиограмме</a:t>
            </a:r>
            <a:r>
              <a:rPr lang="ru-RU" b="1" dirty="0"/>
              <a:t> руководителя, предложенной В.М. </a:t>
            </a:r>
            <a:r>
              <a:rPr lang="ru-RU" b="1" dirty="0" err="1"/>
              <a:t>Шепелем</a:t>
            </a:r>
            <a:r>
              <a:rPr lang="ru-RU" b="1" dirty="0"/>
              <a:t>, три блока качеств руководителя. </a:t>
            </a:r>
            <a:endParaRPr lang="ru-RU" b="1" dirty="0" smtClean="0"/>
          </a:p>
          <a:p>
            <a:pPr marL="0" indent="0" hangingPunct="0">
              <a:buNone/>
            </a:pPr>
            <a:r>
              <a:rPr lang="ru-RU" b="1" u="sng" dirty="0" smtClean="0"/>
              <a:t>	</a:t>
            </a:r>
            <a:r>
              <a:rPr lang="ru-RU" b="1" i="1" u="sng" dirty="0" smtClean="0"/>
              <a:t>К </a:t>
            </a:r>
            <a:r>
              <a:rPr lang="ru-RU" b="1" i="1" u="sng" dirty="0"/>
              <a:t>общим качествам отнесены</a:t>
            </a:r>
            <a:endParaRPr lang="ru-RU" b="1" i="1" u="sng" dirty="0"/>
          </a:p>
          <a:p>
            <a:pPr hangingPunct="0"/>
            <a:r>
              <a:rPr lang="ru-RU" b="1" dirty="0"/>
              <a:t>*  незаурядный интеллект,</a:t>
            </a:r>
            <a:endParaRPr lang="ru-RU" b="1" dirty="0"/>
          </a:p>
          <a:p>
            <a:pPr hangingPunct="0"/>
            <a:r>
              <a:rPr lang="ru-RU" b="1" dirty="0"/>
              <a:t>*  фундаментальные знания,</a:t>
            </a:r>
            <a:endParaRPr lang="ru-RU" b="1" dirty="0"/>
          </a:p>
          <a:p>
            <a:pPr hangingPunct="0"/>
            <a:r>
              <a:rPr lang="ru-RU" b="1" dirty="0"/>
              <a:t>*  достаточный опыт.</a:t>
            </a:r>
            <a:endParaRPr lang="ru-RU" b="1" dirty="0"/>
          </a:p>
        </p:txBody>
      </p:sp>
      <p:pic>
        <p:nvPicPr>
          <p:cNvPr id="8196" name="Picture 4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94760"/>
            <a:ext cx="5974079" cy="306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sz="3200" b="1" i="1" u="sng" dirty="0"/>
              <a:t>Второй блок включает</a:t>
            </a:r>
            <a:r>
              <a:rPr lang="ru-RU" sz="3200" b="1" u="sng" dirty="0"/>
              <a:t> следующие </a:t>
            </a:r>
            <a:r>
              <a:rPr lang="ru-RU" sz="3200" b="1" i="1" u="sng" dirty="0"/>
              <a:t>конкретные качества:</a:t>
            </a:r>
            <a:endParaRPr lang="ru-RU" sz="3200" b="1" u="sng" dirty="0"/>
          </a:p>
          <a:p>
            <a:pPr hangingPunct="0"/>
            <a:r>
              <a:rPr lang="ru-RU" sz="3200" b="1" i="1" dirty="0"/>
              <a:t>* идейно-нравственные, </a:t>
            </a:r>
            <a:r>
              <a:rPr lang="ru-RU" sz="3200" b="1" dirty="0"/>
              <a:t>которые выражают мировоззрение, культуру, моральную мотивацию действий личности, ее гражданские качества;</a:t>
            </a:r>
            <a:endParaRPr lang="ru-RU" sz="3200" b="1" dirty="0"/>
          </a:p>
          <a:p>
            <a:pPr hangingPunct="0"/>
            <a:r>
              <a:rPr lang="ru-RU" sz="3200" b="1" i="1" dirty="0"/>
              <a:t>* научно-профессиональные качества </a:t>
            </a:r>
            <a:r>
              <a:rPr lang="ru-RU" sz="3200" b="1" dirty="0"/>
              <a:t>включают знания, опыт, характеризующие технико-экономическую и управленческую компетентность, теоретический и практический уровень компетентности;</a:t>
            </a:r>
            <a:endParaRPr lang="ru-RU" sz="3200" b="1" dirty="0"/>
          </a:p>
          <a:p>
            <a:pPr hangingPunct="0"/>
            <a:r>
              <a:rPr lang="ru-RU" sz="3200" b="1" i="1" dirty="0"/>
              <a:t>организационные качества </a:t>
            </a:r>
            <a:r>
              <a:rPr lang="ru-RU" sz="3200" b="1" dirty="0"/>
              <a:t>включают все, что связано с умением подбирать и расставлять кадры, планировать их работу, обеспечивать четкий контроль и т.д.;</a:t>
            </a:r>
            <a:endParaRPr lang="ru-RU" sz="3200" b="1" dirty="0"/>
          </a:p>
          <a:p>
            <a:pPr hangingPunct="0"/>
            <a:r>
              <a:rPr lang="ru-RU" sz="3200" b="1" i="1" dirty="0"/>
              <a:t>психофизические качества </a:t>
            </a:r>
            <a:r>
              <a:rPr lang="ru-RU" sz="3200" b="1" dirty="0"/>
              <a:t>включают соматические и психические данные, которые необходимы работнику управленческой профессии (хорошее здоровье, склонность к системному мышлению, развитость воображения, тренированная память, волевая подготовка).</a:t>
            </a:r>
            <a:endParaRPr lang="ru-RU" sz="32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1920"/>
            <a:ext cx="12466320" cy="6736080"/>
          </a:xfrm>
        </p:spPr>
        <p:txBody>
          <a:bodyPr>
            <a:normAutofit/>
          </a:bodyPr>
          <a:lstStyle/>
          <a:p>
            <a:pPr hangingPunct="0"/>
            <a:r>
              <a:rPr lang="ru-RU" sz="3200" b="1" i="1" u="sng" dirty="0"/>
              <a:t>К третьему блоку </a:t>
            </a:r>
            <a:r>
              <a:rPr lang="ru-RU" sz="3200" b="1" dirty="0"/>
              <a:t>отнесены </a:t>
            </a:r>
            <a:r>
              <a:rPr lang="ru-RU" sz="3200" b="1" i="1" dirty="0"/>
              <a:t>специфические личностно-деловые качества, </a:t>
            </a:r>
            <a:r>
              <a:rPr lang="ru-RU" sz="3200" b="1" dirty="0"/>
              <a:t>представленные прежде всего психолого-педагогическими качествами. </a:t>
            </a:r>
            <a:endParaRPr lang="ru-RU" sz="3200" b="1" dirty="0" smtClean="0"/>
          </a:p>
          <a:p>
            <a:pPr hangingPunct="0"/>
            <a:r>
              <a:rPr lang="ru-RU" sz="3200" b="1" dirty="0" smtClean="0"/>
              <a:t>Ведь </a:t>
            </a:r>
            <a:r>
              <a:rPr lang="ru-RU" sz="3200" b="1" dirty="0"/>
              <a:t>не секрет, что есть руководители, которые общепризнаны как профессионально компетентные организаторы, однако они не популярны в коллективе, к ним не испытывают глубоких личных симпатий.</a:t>
            </a:r>
            <a:endParaRPr lang="ru-RU" sz="3200" b="1" dirty="0"/>
          </a:p>
          <a:p>
            <a:pPr hangingPunct="0"/>
            <a:r>
              <a:rPr lang="ru-RU" sz="3200" b="1" dirty="0"/>
              <a:t>Другой пример. Не все руководители умеют быстро «вписаться» в коллектив, расположить людей к откровенности, считаться с их точкой зрения. </a:t>
            </a:r>
            <a:endParaRPr lang="ru-RU" sz="3200" b="1" dirty="0" smtClean="0"/>
          </a:p>
          <a:p>
            <a:pPr hangingPunct="0"/>
            <a:r>
              <a:rPr lang="ru-RU" sz="3200" b="1" dirty="0" smtClean="0"/>
              <a:t>Некоторые </a:t>
            </a:r>
            <a:r>
              <a:rPr lang="ru-RU" sz="3200" b="1" dirty="0"/>
              <a:t>из них безапелляционны в своих рассуждениях</a:t>
            </a:r>
            <a:r>
              <a:rPr lang="ru-RU" sz="3200" b="1" dirty="0" smtClean="0"/>
              <a:t>.</a:t>
            </a:r>
            <a:endParaRPr lang="ru-RU" sz="3200" b="1" dirty="0" smtClean="0"/>
          </a:p>
          <a:p>
            <a:pPr hangingPunct="0"/>
            <a:r>
              <a:rPr lang="ru-RU" sz="3200" b="1" dirty="0" smtClean="0"/>
              <a:t> </a:t>
            </a:r>
            <a:r>
              <a:rPr lang="ru-RU" sz="3200" b="1" dirty="0"/>
              <a:t>Все это ясно свидетельствует, что этим руководителям не хватает психолого-педагогических качеств.</a:t>
            </a:r>
            <a:endParaRPr lang="ru-RU" sz="3200" b="1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19410</Words>
  <Application>WPS Presentation</Application>
  <PresentationFormat>Широкоэкранный</PresentationFormat>
  <Paragraphs>448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7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Courier New</vt:lpstr>
      <vt:lpstr>Times New Roman</vt:lpstr>
      <vt:lpstr>Office Theme</vt:lpstr>
      <vt:lpstr>Лекция 6. Личность руководителя как субъекта управления организацией</vt:lpstr>
      <vt:lpstr>PowerPoint 演示文稿</vt:lpstr>
      <vt:lpstr>ВОПРОСЫ:</vt:lpstr>
      <vt:lpstr>PowerPoint 演示文稿</vt:lpstr>
      <vt:lpstr>Социально-психологические особенности личности руководителя</vt:lpstr>
      <vt:lpstr>PowerPoint 演示文稿</vt:lpstr>
      <vt:lpstr>PowerPoint 演示文稿</vt:lpstr>
      <vt:lpstr>PowerPoint 演示文稿</vt:lpstr>
      <vt:lpstr>PowerPoint 演示文稿</vt:lpstr>
      <vt:lpstr>ПСИХОЛОГО-ПЕДАГОГИЧЕСКИЕ ХАРАКТЕРИСТИКИ РУКОВОДИТЕЛЯ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ПСИХОЛОГИЯ ИНДИВИДУАЛЬНОГО СТИЛЯ УПРАВЛЕНИЯ</vt:lpstr>
      <vt:lpstr>PowerPoint 演示文稿</vt:lpstr>
      <vt:lpstr>PowerPoint 演示文稿</vt:lpstr>
      <vt:lpstr>PowerPoint 演示文稿</vt:lpstr>
      <vt:lpstr>PowerPoint 演示文稿</vt:lpstr>
      <vt:lpstr>Сравнительная характеристика трех стилей управления </vt:lpstr>
      <vt:lpstr>Основные параметры трех стилей управления </vt:lpstr>
      <vt:lpstr>PowerPoint 演示文稿</vt:lpstr>
      <vt:lpstr>PowerPoint 演示文稿</vt:lpstr>
      <vt:lpstr>Благодарю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Elmira Sariyeva</cp:lastModifiedBy>
  <cp:revision>29</cp:revision>
  <dcterms:created xsi:type="dcterms:W3CDTF">2019-10-05T17:17:00Z</dcterms:created>
  <dcterms:modified xsi:type="dcterms:W3CDTF">2024-02-28T08:31:51Z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4C1677D5282C44E3BB671DBEFD8D35D3_12</vt:lpwstr>
  </property>
  <property fmtid="{D5CDD505-2E9C-101B-9397-08002B2CF9AE}" pid="3" name="KSOProductBuildVer">
    <vt:lpwstr>1049-12.2.0.13431</vt:lpwstr>
  </property>
</Properties>
</file>